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1"/>
  </p:notesMasterIdLst>
  <p:handoutMasterIdLst>
    <p:handoutMasterId r:id="rId22"/>
  </p:handoutMasterIdLst>
  <p:sldIdLst>
    <p:sldId id="1779" r:id="rId7"/>
    <p:sldId id="739" r:id="rId8"/>
    <p:sldId id="2007" r:id="rId9"/>
    <p:sldId id="2008" r:id="rId10"/>
    <p:sldId id="2015" r:id="rId11"/>
    <p:sldId id="2014" r:id="rId12"/>
    <p:sldId id="2012" r:id="rId13"/>
    <p:sldId id="2013" r:id="rId14"/>
    <p:sldId id="2011" r:id="rId15"/>
    <p:sldId id="2009" r:id="rId16"/>
    <p:sldId id="2010" r:id="rId17"/>
    <p:sldId id="2017" r:id="rId18"/>
    <p:sldId id="2016" r:id="rId19"/>
    <p:sldId id="680" r:id="rId20"/>
  </p:sldIdLst>
  <p:sldSz cx="12196763" cy="6858000"/>
  <p:notesSz cx="6805613" cy="9939338"/>
  <p:custDataLst>
    <p:tags r:id="rId2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2022/12/7</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7.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rwightman/pytorch-image-models" TargetMode="External"/><Relationship Id="rId2" Type="http://schemas.openxmlformats.org/officeDocument/2006/relationships/hyperlink" Target="https://github.com/huggingface/transformers" TargetMode="External"/><Relationship Id="rId1" Type="http://schemas.openxmlformats.org/officeDocument/2006/relationships/slideLayout" Target="../slideLayouts/slideLayout6.xml"/><Relationship Id="rId5" Type="http://schemas.openxmlformats.org/officeDocument/2006/relationships/image" Target="../media/image12.tiff"/><Relationship Id="rId4" Type="http://schemas.openxmlformats.org/officeDocument/2006/relationships/hyperlink" Target="https://github.com/pytorch/benchmark/"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ev-discuss.pytorch.org/t/torchdynamo-update-8-torchdynamo-passed-correctness-check-on-7k-github-models/663" TargetMode="External"/><Relationship Id="rId2" Type="http://schemas.openxmlformats.org/officeDocument/2006/relationships/hyperlink" Target="https://peps.python.org/pep-0523/"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openai/triton"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7C1CAF-1AFD-E24E-92D8-BF13136B0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a:t>
            </a:r>
            <a:r>
              <a:rPr lang="en-US" altLang="zh-CN" sz="4000" dirty="0">
                <a:solidFill>
                  <a:schemeClr val="bg1"/>
                </a:solidFill>
                <a:latin typeface="Microsoft YaHei" panose="020B0503020204020204" pitchFamily="34" charset="-122"/>
                <a:ea typeface="Microsoft YaHei" panose="020B0503020204020204" pitchFamily="34" charset="-122"/>
              </a:rPr>
              <a:t>PyTorch</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16124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PyTorch2.0</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新特性</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BF8B6E-3F9E-7646-955D-CB6C653ADB90}"/>
              </a:ext>
            </a:extLst>
          </p:cNvPr>
          <p:cNvSpPr>
            <a:spLocks noGrp="1"/>
          </p:cNvSpPr>
          <p:nvPr>
            <p:ph type="title"/>
          </p:nvPr>
        </p:nvSpPr>
        <p:spPr/>
        <p:txBody>
          <a:bodyPr/>
          <a:lstStyle/>
          <a:p>
            <a:r>
              <a:rPr kumimoji="1" lang="zh-CN" altLang="en-US" dirty="0">
                <a:latin typeface="Futura Medium" panose="020B0602020204020303" pitchFamily="34" charset="-79"/>
                <a:cs typeface="Futura Medium" panose="020B0602020204020303" pitchFamily="34" charset="-79"/>
              </a:rPr>
              <a:t>动态</a:t>
            </a:r>
            <a:r>
              <a:rPr kumimoji="1" lang="en-US" altLang="zh-CN" dirty="0">
                <a:latin typeface="Futura Medium" panose="020B0602020204020303" pitchFamily="34" charset="-79"/>
                <a:cs typeface="Futura Medium" panose="020B0602020204020303" pitchFamily="34" charset="-79"/>
              </a:rPr>
              <a:t>Shape</a:t>
            </a:r>
            <a:r>
              <a:rPr kumimoji="1" lang="zh-CN" altLang="en-US" dirty="0">
                <a:latin typeface="Futura Medium" panose="020B0602020204020303" pitchFamily="34" charset="-79"/>
                <a:cs typeface="Futura Medium" panose="020B0602020204020303" pitchFamily="34" charset="-79"/>
              </a:rPr>
              <a:t>性能</a:t>
            </a:r>
          </a:p>
        </p:txBody>
      </p:sp>
      <p:pic>
        <p:nvPicPr>
          <p:cNvPr id="6" name="图片 5">
            <a:extLst>
              <a:ext uri="{FF2B5EF4-FFF2-40B4-BE49-F238E27FC236}">
                <a16:creationId xmlns:a16="http://schemas.microsoft.com/office/drawing/2014/main" id="{79F1E50C-6C61-2E47-A5EF-8D719485F74A}"/>
              </a:ext>
            </a:extLst>
          </p:cNvPr>
          <p:cNvPicPr>
            <a:picLocks noChangeAspect="1"/>
          </p:cNvPicPr>
          <p:nvPr/>
        </p:nvPicPr>
        <p:blipFill>
          <a:blip r:embed="rId2"/>
          <a:stretch>
            <a:fillRect/>
          </a:stretch>
        </p:blipFill>
        <p:spPr>
          <a:xfrm>
            <a:off x="1583357" y="2060848"/>
            <a:ext cx="5402868" cy="3666232"/>
          </a:xfrm>
          <a:prstGeom prst="rect">
            <a:avLst/>
          </a:prstGeom>
        </p:spPr>
      </p:pic>
      <p:pic>
        <p:nvPicPr>
          <p:cNvPr id="7" name="图片 6">
            <a:extLst>
              <a:ext uri="{FF2B5EF4-FFF2-40B4-BE49-F238E27FC236}">
                <a16:creationId xmlns:a16="http://schemas.microsoft.com/office/drawing/2014/main" id="{DA08A375-0C3F-F44B-B04F-6E7C695E1BAC}"/>
              </a:ext>
            </a:extLst>
          </p:cNvPr>
          <p:cNvPicPr>
            <a:picLocks noChangeAspect="1"/>
          </p:cNvPicPr>
          <p:nvPr/>
        </p:nvPicPr>
        <p:blipFill>
          <a:blip r:embed="rId3"/>
          <a:stretch>
            <a:fillRect/>
          </a:stretch>
        </p:blipFill>
        <p:spPr>
          <a:xfrm>
            <a:off x="7641877" y="2060848"/>
            <a:ext cx="2921000" cy="3441700"/>
          </a:xfrm>
          <a:prstGeom prst="rect">
            <a:avLst/>
          </a:prstGeom>
        </p:spPr>
      </p:pic>
    </p:spTree>
    <p:extLst>
      <p:ext uri="{BB962C8B-B14F-4D97-AF65-F5344CB8AC3E}">
        <p14:creationId xmlns:p14="http://schemas.microsoft.com/office/powerpoint/2010/main" val="2420418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8EC824-25D0-7B45-B085-B9BBD119D351}"/>
              </a:ext>
            </a:extLst>
          </p:cNvPr>
          <p:cNvSpPr>
            <a:spLocks noGrp="1"/>
          </p:cNvSpPr>
          <p:nvPr>
            <p:ph type="title"/>
          </p:nvPr>
        </p:nvSpPr>
        <p:spPr/>
        <p:txBody>
          <a:bodyPr/>
          <a:lstStyle/>
          <a:p>
            <a:r>
              <a:rPr kumimoji="1" lang="zh-CN" altLang="en-US" dirty="0"/>
              <a:t>分布式支持 </a:t>
            </a:r>
            <a:r>
              <a:rPr kumimoji="1" lang="en-US" altLang="zh-CN" dirty="0"/>
              <a:t>DDP</a:t>
            </a:r>
            <a:r>
              <a:rPr kumimoji="1" lang="zh-CN" altLang="en-US" dirty="0"/>
              <a:t> </a:t>
            </a:r>
            <a:r>
              <a:rPr kumimoji="1" lang="en-US" altLang="zh-CN" dirty="0"/>
              <a:t>FSDP</a:t>
            </a:r>
            <a:endParaRPr kumimoji="1" lang="zh-CN" altLang="en-US" dirty="0"/>
          </a:p>
        </p:txBody>
      </p:sp>
      <p:pic>
        <p:nvPicPr>
          <p:cNvPr id="5" name="图片 4">
            <a:extLst>
              <a:ext uri="{FF2B5EF4-FFF2-40B4-BE49-F238E27FC236}">
                <a16:creationId xmlns:a16="http://schemas.microsoft.com/office/drawing/2014/main" id="{81A94FE5-0D3B-7C40-8911-4034616E6A79}"/>
              </a:ext>
            </a:extLst>
          </p:cNvPr>
          <p:cNvPicPr>
            <a:picLocks noChangeAspect="1"/>
          </p:cNvPicPr>
          <p:nvPr/>
        </p:nvPicPr>
        <p:blipFill>
          <a:blip r:embed="rId2"/>
          <a:stretch>
            <a:fillRect/>
          </a:stretch>
        </p:blipFill>
        <p:spPr>
          <a:xfrm>
            <a:off x="481757" y="2354821"/>
            <a:ext cx="3568700" cy="2870200"/>
          </a:xfrm>
          <a:prstGeom prst="rect">
            <a:avLst/>
          </a:prstGeom>
        </p:spPr>
      </p:pic>
      <p:pic>
        <p:nvPicPr>
          <p:cNvPr id="6" name="图片 5">
            <a:extLst>
              <a:ext uri="{FF2B5EF4-FFF2-40B4-BE49-F238E27FC236}">
                <a16:creationId xmlns:a16="http://schemas.microsoft.com/office/drawing/2014/main" id="{2CC5671C-EC83-B047-A2F6-F976A8584CAE}"/>
              </a:ext>
            </a:extLst>
          </p:cNvPr>
          <p:cNvPicPr>
            <a:picLocks noChangeAspect="1"/>
          </p:cNvPicPr>
          <p:nvPr/>
        </p:nvPicPr>
        <p:blipFill>
          <a:blip r:embed="rId3"/>
          <a:stretch>
            <a:fillRect/>
          </a:stretch>
        </p:blipFill>
        <p:spPr>
          <a:xfrm>
            <a:off x="4365144" y="2348880"/>
            <a:ext cx="3784600" cy="2984500"/>
          </a:xfrm>
          <a:prstGeom prst="rect">
            <a:avLst/>
          </a:prstGeom>
        </p:spPr>
      </p:pic>
      <p:pic>
        <p:nvPicPr>
          <p:cNvPr id="7" name="图片 6">
            <a:extLst>
              <a:ext uri="{FF2B5EF4-FFF2-40B4-BE49-F238E27FC236}">
                <a16:creationId xmlns:a16="http://schemas.microsoft.com/office/drawing/2014/main" id="{C5FD5DAE-D02C-6E4F-853F-258BC4ABC4B7}"/>
              </a:ext>
            </a:extLst>
          </p:cNvPr>
          <p:cNvPicPr>
            <a:picLocks noChangeAspect="1"/>
          </p:cNvPicPr>
          <p:nvPr/>
        </p:nvPicPr>
        <p:blipFill>
          <a:blip r:embed="rId4"/>
          <a:stretch>
            <a:fillRect/>
          </a:stretch>
        </p:blipFill>
        <p:spPr>
          <a:xfrm>
            <a:off x="8239521" y="2348880"/>
            <a:ext cx="3619500" cy="2794000"/>
          </a:xfrm>
          <a:prstGeom prst="rect">
            <a:avLst/>
          </a:prstGeom>
        </p:spPr>
      </p:pic>
    </p:spTree>
    <p:extLst>
      <p:ext uri="{BB962C8B-B14F-4D97-AF65-F5344CB8AC3E}">
        <p14:creationId xmlns:p14="http://schemas.microsoft.com/office/powerpoint/2010/main" val="4133746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043F99-01BE-7E4E-9BAA-DF584492186F}"/>
              </a:ext>
            </a:extLst>
          </p:cNvPr>
          <p:cNvSpPr>
            <a:spLocks noGrp="1"/>
          </p:cNvSpPr>
          <p:nvPr>
            <p:ph type="title"/>
          </p:nvPr>
        </p:nvSpPr>
        <p:spPr/>
        <p:txBody>
          <a:bodyPr/>
          <a:lstStyle/>
          <a:p>
            <a:r>
              <a:rPr kumimoji="1" lang="zh-CN" altLang="en-US" dirty="0"/>
              <a:t>启发和思考</a:t>
            </a:r>
          </a:p>
        </p:txBody>
      </p:sp>
      <p:sp>
        <p:nvSpPr>
          <p:cNvPr id="5" name="内容占位符 4">
            <a:extLst>
              <a:ext uri="{FF2B5EF4-FFF2-40B4-BE49-F238E27FC236}">
                <a16:creationId xmlns:a16="http://schemas.microsoft.com/office/drawing/2014/main" id="{461F58A5-01C1-A64E-830E-6DC2918C505D}"/>
              </a:ext>
            </a:extLst>
          </p:cNvPr>
          <p:cNvSpPr>
            <a:spLocks noGrp="1"/>
          </p:cNvSpPr>
          <p:nvPr>
            <p:ph sz="half" idx="1"/>
          </p:nvPr>
        </p:nvSpPr>
        <p:spPr/>
        <p:txBody>
          <a:bodyPr/>
          <a:lstStyle/>
          <a:p>
            <a:pPr marL="457200" indent="-457200">
              <a:lnSpc>
                <a:spcPct val="150000"/>
              </a:lnSpc>
              <a:buFont typeface="+mj-lt"/>
              <a:buAutoNum type="arabicPeriod"/>
            </a:pPr>
            <a:r>
              <a:rPr lang="en-US" altLang="zh-CN" dirty="0">
                <a:latin typeface="Gill Sans MT" panose="020B0502020104020203" pitchFamily="34" charset="0"/>
              </a:rPr>
              <a:t>PyTorch</a:t>
            </a:r>
            <a:r>
              <a:rPr lang="zh-CN" altLang="en-US" dirty="0">
                <a:latin typeface="Gill Sans MT" panose="020B0502020104020203" pitchFamily="34" charset="0"/>
              </a:rPr>
              <a:t> </a:t>
            </a:r>
            <a:r>
              <a:rPr lang="en-US" altLang="zh-CN" dirty="0">
                <a:latin typeface="Gill Sans MT" panose="020B0502020104020203" pitchFamily="34" charset="0"/>
              </a:rPr>
              <a:t>2.0 </a:t>
            </a:r>
            <a:r>
              <a:rPr lang="zh-CN" altLang="en-US" dirty="0">
                <a:latin typeface="Gill Sans MT" panose="020B0502020104020203" pitchFamily="34" charset="0"/>
              </a:rPr>
              <a:t>最大的改进引入 </a:t>
            </a:r>
            <a:r>
              <a:rPr lang="en-US" altLang="zh-CN" dirty="0">
                <a:latin typeface="Gill Sans MT" panose="020B0502020104020203" pitchFamily="34" charset="0"/>
              </a:rPr>
              <a:t>torch.compile() </a:t>
            </a:r>
            <a:r>
              <a:rPr lang="zh-CN" altLang="en-US" dirty="0">
                <a:latin typeface="Gill Sans MT" panose="020B0502020104020203" pitchFamily="34" charset="0"/>
              </a:rPr>
              <a:t>图编译模式，</a:t>
            </a:r>
            <a:r>
              <a:rPr lang="en-US" altLang="zh-CN" dirty="0">
                <a:latin typeface="Gill Sans MT" panose="020B0502020104020203" pitchFamily="34" charset="0"/>
              </a:rPr>
              <a:t>PyTorch</a:t>
            </a:r>
            <a:r>
              <a:rPr lang="zh-CN" altLang="en-US" dirty="0">
                <a:latin typeface="Gill Sans MT" panose="020B0502020104020203" pitchFamily="34" charset="0"/>
              </a:rPr>
              <a:t>走别人正在走的路，会不会让别人无路可走？</a:t>
            </a:r>
            <a:endParaRPr lang="en-US" altLang="zh-CN" dirty="0">
              <a:latin typeface="Gill Sans MT" panose="020B0502020104020203" pitchFamily="34" charset="0"/>
            </a:endParaRPr>
          </a:p>
          <a:p>
            <a:pPr marL="457200" indent="-457200">
              <a:lnSpc>
                <a:spcPct val="150000"/>
              </a:lnSpc>
              <a:buFont typeface="+mj-lt"/>
              <a:buAutoNum type="arabicPeriod"/>
            </a:pPr>
            <a:r>
              <a:rPr lang="en-US" altLang="zh-CN" dirty="0">
                <a:latin typeface="Gill Sans MT" panose="020B0502020104020203" pitchFamily="34" charset="0"/>
              </a:rPr>
              <a:t>TorchInductor </a:t>
            </a:r>
            <a:r>
              <a:rPr lang="zh-CN" altLang="en-US" dirty="0">
                <a:latin typeface="Gill Sans MT" panose="020B0502020104020203" pitchFamily="34" charset="0"/>
              </a:rPr>
              <a:t>引入 </a:t>
            </a:r>
            <a:r>
              <a:rPr lang="en-US" altLang="zh-CN" dirty="0" err="1">
                <a:latin typeface="Gill Sans MT" panose="020B0502020104020203" pitchFamily="34" charset="0"/>
              </a:rPr>
              <a:t>OpenAI</a:t>
            </a:r>
            <a:r>
              <a:rPr lang="en-US" altLang="zh-CN" dirty="0">
                <a:latin typeface="Gill Sans MT" panose="020B0502020104020203" pitchFamily="34" charset="0"/>
              </a:rPr>
              <a:t> Triton </a:t>
            </a:r>
            <a:r>
              <a:rPr lang="zh-CN" altLang="en-US" dirty="0">
                <a:latin typeface="Gill Sans MT" panose="020B0502020104020203" pitchFamily="34" charset="0"/>
              </a:rPr>
              <a:t>支持用 </a:t>
            </a:r>
            <a:r>
              <a:rPr lang="en-US" altLang="zh-CN" dirty="0">
                <a:latin typeface="Gill Sans MT" panose="020B0502020104020203" pitchFamily="34" charset="0"/>
              </a:rPr>
              <a:t>Python </a:t>
            </a:r>
            <a:r>
              <a:rPr lang="zh-CN" altLang="en-US" dirty="0">
                <a:latin typeface="Gill Sans MT" panose="020B0502020104020203" pitchFamily="34" charset="0"/>
              </a:rPr>
              <a:t>取代 </a:t>
            </a:r>
            <a:r>
              <a:rPr lang="en-US" altLang="zh-CN" dirty="0">
                <a:latin typeface="Gill Sans MT" panose="020B0502020104020203" pitchFamily="34" charset="0"/>
              </a:rPr>
              <a:t>CUDA </a:t>
            </a:r>
            <a:r>
              <a:rPr lang="zh-CN" altLang="en-US" dirty="0">
                <a:latin typeface="Gill Sans MT" panose="020B0502020104020203" pitchFamily="34" charset="0"/>
              </a:rPr>
              <a:t>编程来写底层硬件的代码，用户习惯是否埋单得让开发者去验证；</a:t>
            </a:r>
            <a:endParaRPr lang="en-US" altLang="zh-CN" dirty="0">
              <a:latin typeface="Gill Sans MT" panose="020B0502020104020203" pitchFamily="34" charset="0"/>
            </a:endParaRPr>
          </a:p>
          <a:p>
            <a:pPr marL="457200" indent="-457200">
              <a:lnSpc>
                <a:spcPct val="150000"/>
              </a:lnSpc>
              <a:buFont typeface="+mj-lt"/>
              <a:buAutoNum type="arabicPeriod"/>
            </a:pPr>
            <a:r>
              <a:rPr lang="en-US" altLang="zh-CN" dirty="0" err="1">
                <a:latin typeface="Gill Sans MT" panose="020B0502020104020203" pitchFamily="34" charset="0"/>
              </a:rPr>
              <a:t>PrimTorch</a:t>
            </a:r>
            <a:r>
              <a:rPr lang="en-US" altLang="zh-CN" dirty="0">
                <a:latin typeface="Gill Sans MT" panose="020B0502020104020203" pitchFamily="34" charset="0"/>
              </a:rPr>
              <a:t> </a:t>
            </a:r>
            <a:r>
              <a:rPr lang="zh-CN" altLang="en-US" dirty="0">
                <a:latin typeface="Gill Sans MT" panose="020B0502020104020203" pitchFamily="34" charset="0"/>
              </a:rPr>
              <a:t>把</a:t>
            </a:r>
            <a:r>
              <a:rPr lang="en-US" altLang="zh-CN" dirty="0">
                <a:latin typeface="Gill Sans MT" panose="020B0502020104020203" pitchFamily="34" charset="0"/>
              </a:rPr>
              <a:t>2000</a:t>
            </a:r>
            <a:r>
              <a:rPr lang="zh-CN" altLang="en-US" dirty="0">
                <a:latin typeface="Gill Sans MT" panose="020B0502020104020203" pitchFamily="34" charset="0"/>
              </a:rPr>
              <a:t>个算子用 </a:t>
            </a:r>
            <a:r>
              <a:rPr lang="en-US" altLang="zh-CN" dirty="0">
                <a:latin typeface="Gill Sans MT" panose="020B0502020104020203" pitchFamily="34" charset="0"/>
              </a:rPr>
              <a:t>250 </a:t>
            </a:r>
            <a:r>
              <a:rPr lang="zh-CN" altLang="en-US" dirty="0">
                <a:latin typeface="Gill Sans MT" panose="020B0502020104020203" pitchFamily="34" charset="0"/>
              </a:rPr>
              <a:t>个基础算子实现，更加生态环保，让新的厂商对接更加方便，聚焦</a:t>
            </a:r>
            <a:r>
              <a:rPr lang="en-US" altLang="zh-CN" dirty="0">
                <a:latin typeface="Gill Sans MT" panose="020B0502020104020203" pitchFamily="34" charset="0"/>
              </a:rPr>
              <a:t>250</a:t>
            </a:r>
            <a:r>
              <a:rPr lang="zh-CN" altLang="en-US" dirty="0">
                <a:latin typeface="Gill Sans MT" panose="020B0502020104020203" pitchFamily="34" charset="0"/>
              </a:rPr>
              <a:t>基础算子，如果要提升性能可以针对</a:t>
            </a:r>
            <a:r>
              <a:rPr lang="en-US" altLang="zh-CN" dirty="0">
                <a:latin typeface="Gill Sans MT" panose="020B0502020104020203" pitchFamily="34" charset="0"/>
              </a:rPr>
              <a:t>Aten</a:t>
            </a:r>
            <a:r>
              <a:rPr lang="zh-CN" altLang="en-US" dirty="0">
                <a:latin typeface="Gill Sans MT" panose="020B0502020104020203" pitchFamily="34" charset="0"/>
              </a:rPr>
              <a:t>的 </a:t>
            </a:r>
            <a:r>
              <a:rPr lang="en-US" altLang="zh-CN" dirty="0">
                <a:latin typeface="Gill Sans MT" panose="020B0502020104020203" pitchFamily="34" charset="0"/>
              </a:rPr>
              <a:t>750+</a:t>
            </a:r>
            <a:r>
              <a:rPr lang="zh-CN" altLang="en-US" dirty="0">
                <a:latin typeface="Gill Sans MT" panose="020B0502020104020203" pitchFamily="34" charset="0"/>
              </a:rPr>
              <a:t>算子进行融合优化</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319425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043F99-01BE-7E4E-9BAA-DF584492186F}"/>
              </a:ext>
            </a:extLst>
          </p:cNvPr>
          <p:cNvSpPr>
            <a:spLocks noGrp="1"/>
          </p:cNvSpPr>
          <p:nvPr>
            <p:ph type="title"/>
          </p:nvPr>
        </p:nvSpPr>
        <p:spPr/>
        <p:txBody>
          <a:bodyPr/>
          <a:lstStyle/>
          <a:p>
            <a:r>
              <a:rPr kumimoji="1" lang="zh-CN" altLang="en-US" dirty="0"/>
              <a:t>启发和思考</a:t>
            </a:r>
          </a:p>
        </p:txBody>
      </p:sp>
      <p:sp>
        <p:nvSpPr>
          <p:cNvPr id="5" name="内容占位符 4">
            <a:extLst>
              <a:ext uri="{FF2B5EF4-FFF2-40B4-BE49-F238E27FC236}">
                <a16:creationId xmlns:a16="http://schemas.microsoft.com/office/drawing/2014/main" id="{461F58A5-01C1-A64E-830E-6DC2918C505D}"/>
              </a:ext>
            </a:extLst>
          </p:cNvPr>
          <p:cNvSpPr>
            <a:spLocks noGrp="1"/>
          </p:cNvSpPr>
          <p:nvPr>
            <p:ph sz="half" idx="1"/>
          </p:nvPr>
        </p:nvSpPr>
        <p:spPr/>
        <p:txBody>
          <a:bodyPr/>
          <a:lstStyle/>
          <a:p>
            <a:pPr marL="457200" indent="-457200">
              <a:lnSpc>
                <a:spcPct val="150000"/>
              </a:lnSpc>
              <a:buFont typeface="+mj-lt"/>
              <a:buAutoNum type="arabicPeriod" startAt="4"/>
            </a:pPr>
            <a:r>
              <a:rPr lang="en-US" altLang="zh-CN" dirty="0">
                <a:latin typeface="Gill Sans MT" panose="020B0502020104020203" pitchFamily="34" charset="0"/>
              </a:rPr>
              <a:t>PyTorch 2.0</a:t>
            </a:r>
            <a:r>
              <a:rPr lang="zh-CN" altLang="en-US" dirty="0">
                <a:latin typeface="Gill Sans MT" panose="020B0502020104020203" pitchFamily="34" charset="0"/>
              </a:rPr>
              <a:t> 的官方反复强调了，引入了图编译模式后肯定完全向后兼容，</a:t>
            </a:r>
            <a:r>
              <a:rPr lang="en-US" altLang="zh-CN" dirty="0">
                <a:latin typeface="Gill Sans MT" panose="020B0502020104020203" pitchFamily="34" charset="0"/>
              </a:rPr>
              <a:t>TensorFlow 2.0</a:t>
            </a:r>
            <a:r>
              <a:rPr lang="zh-CN" altLang="en-US" dirty="0">
                <a:latin typeface="Gill Sans MT" panose="020B0502020104020203" pitchFamily="34" charset="0"/>
              </a:rPr>
              <a:t>首先我没有惹任何人，后向兼容性对框架 </a:t>
            </a:r>
            <a:r>
              <a:rPr lang="en-US" altLang="zh-CN" dirty="0">
                <a:latin typeface="Gill Sans MT" panose="020B0502020104020203" pitchFamily="34" charset="0"/>
              </a:rPr>
              <a:t>API</a:t>
            </a:r>
            <a:r>
              <a:rPr lang="zh-CN" altLang="en-US" dirty="0">
                <a:latin typeface="Gill Sans MT" panose="020B0502020104020203" pitchFamily="34" charset="0"/>
              </a:rPr>
              <a:t> 设计之初提出很大的挑战。</a:t>
            </a:r>
            <a:endParaRPr lang="en-US" altLang="zh-CN" dirty="0">
              <a:latin typeface="Gill Sans MT" panose="020B0502020104020203" pitchFamily="34" charset="0"/>
            </a:endParaRPr>
          </a:p>
          <a:p>
            <a:pPr marL="457200" indent="-457200">
              <a:lnSpc>
                <a:spcPct val="150000"/>
              </a:lnSpc>
              <a:buFont typeface="+mj-lt"/>
              <a:buAutoNum type="arabicPeriod" startAt="4"/>
            </a:pPr>
            <a:r>
              <a:rPr lang="en-US" altLang="zh-CN" dirty="0">
                <a:latin typeface="Gill Sans MT" panose="020B0502020104020203" pitchFamily="34" charset="0"/>
              </a:rPr>
              <a:t>9</a:t>
            </a:r>
            <a:r>
              <a:rPr lang="zh-CN" altLang="en-US" dirty="0">
                <a:latin typeface="Gill Sans MT" panose="020B0502020104020203" pitchFamily="34" charset="0"/>
              </a:rPr>
              <a:t>月份 </a:t>
            </a:r>
            <a:r>
              <a:rPr lang="en-US" altLang="zh-CN" dirty="0">
                <a:latin typeface="Gill Sans MT" panose="020B0502020104020203" pitchFamily="34" charset="0"/>
              </a:rPr>
              <a:t>PyTorch</a:t>
            </a:r>
            <a:r>
              <a:rPr lang="zh-CN" altLang="en-US" dirty="0">
                <a:latin typeface="Gill Sans MT" panose="020B0502020104020203" pitchFamily="34" charset="0"/>
              </a:rPr>
              <a:t> 加入 </a:t>
            </a:r>
            <a:r>
              <a:rPr lang="en-US" altLang="zh-CN" dirty="0">
                <a:latin typeface="Gill Sans MT" panose="020B0502020104020203" pitchFamily="34" charset="0"/>
              </a:rPr>
              <a:t>Linux </a:t>
            </a:r>
            <a:r>
              <a:rPr lang="zh-CN" altLang="en-US" dirty="0">
                <a:latin typeface="Gill Sans MT" panose="020B0502020104020203" pitchFamily="34" charset="0"/>
              </a:rPr>
              <a:t>基金会后更加拥抱开源社区，从引入 </a:t>
            </a:r>
            <a:r>
              <a:rPr lang="en-US" altLang="zh-CN" dirty="0">
                <a:latin typeface="Gill Sans MT" panose="020B0502020104020203" pitchFamily="34" charset="0"/>
              </a:rPr>
              <a:t>Triton</a:t>
            </a:r>
            <a:r>
              <a:rPr lang="zh-CN" altLang="en-US" dirty="0">
                <a:latin typeface="Gill Sans MT" panose="020B0502020104020203" pitchFamily="34" charset="0"/>
              </a:rPr>
              <a:t>、后向兼容</a:t>
            </a:r>
            <a:r>
              <a:rPr lang="en-US" altLang="zh-CN" dirty="0">
                <a:latin typeface="Gill Sans MT" panose="020B0502020104020203" pitchFamily="34" charset="0"/>
              </a:rPr>
              <a:t>API</a:t>
            </a:r>
            <a:r>
              <a:rPr lang="zh-CN" altLang="en-US" dirty="0">
                <a:latin typeface="Gill Sans MT" panose="020B0502020104020203" pitchFamily="34" charset="0"/>
              </a:rPr>
              <a:t>、新特性充分考虑模型泛化性、收编算子等；</a:t>
            </a:r>
            <a:endParaRPr lang="en-US" altLang="zh-CN" dirty="0">
              <a:latin typeface="Gill Sans MT" panose="020B0502020104020203" pitchFamily="34" charset="0"/>
            </a:endParaRPr>
          </a:p>
          <a:p>
            <a:pPr marL="457200" indent="-457200">
              <a:lnSpc>
                <a:spcPct val="150000"/>
              </a:lnSpc>
              <a:buFont typeface="+mj-lt"/>
              <a:buAutoNum type="arabicPeriod" startAt="4"/>
            </a:pPr>
            <a:r>
              <a:rPr lang="zh-CN" altLang="en-US" dirty="0">
                <a:latin typeface="Gill Sans MT" panose="020B0502020104020203" pitchFamily="34" charset="0"/>
              </a:rPr>
              <a:t>既然 </a:t>
            </a:r>
            <a:r>
              <a:rPr lang="en-US" altLang="zh-CN" dirty="0">
                <a:latin typeface="Gill Sans MT" panose="020B0502020104020203" pitchFamily="34" charset="0"/>
              </a:rPr>
              <a:t>PyTorch</a:t>
            </a:r>
            <a:r>
              <a:rPr lang="zh-CN" altLang="en-US" dirty="0">
                <a:latin typeface="Gill Sans MT" panose="020B0502020104020203" pitchFamily="34" charset="0"/>
              </a:rPr>
              <a:t> 献身了，还有必要开发自己的 </a:t>
            </a:r>
            <a:r>
              <a:rPr lang="en-US" altLang="zh-CN" dirty="0">
                <a:latin typeface="Gill Sans MT" panose="020B0502020104020203" pitchFamily="34" charset="0"/>
              </a:rPr>
              <a:t>AI</a:t>
            </a:r>
            <a:r>
              <a:rPr lang="zh-CN" altLang="en-US" dirty="0">
                <a:latin typeface="Gill Sans MT" panose="020B0502020104020203" pitchFamily="34" charset="0"/>
              </a:rPr>
              <a:t> 框架吗？</a:t>
            </a:r>
          </a:p>
        </p:txBody>
      </p:sp>
    </p:spTree>
    <p:extLst>
      <p:ext uri="{BB962C8B-B14F-4D97-AF65-F5344CB8AC3E}">
        <p14:creationId xmlns:p14="http://schemas.microsoft.com/office/powerpoint/2010/main" val="67342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PyTroch 2.0</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新特性回顾</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安装与新特性使用</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对厂商的启发和思考</a:t>
            </a:r>
            <a:endParaRPr lang="en-US" altLang="zh-CN" sz="1800" dirty="0">
              <a:solidFill>
                <a:srgbClr val="374154"/>
              </a:solidFill>
              <a:latin typeface="Gill Sans MT" panose="020B0502020104020203" pitchFamily="34" charset="0"/>
            </a:endParaRPr>
          </a:p>
          <a:p>
            <a:pPr marL="457200" indent="-457200">
              <a:buFont typeface="+mj-lt"/>
              <a:buAutoNum type="arabicPeriod"/>
            </a:pPr>
            <a:r>
              <a:rPr lang="en-US" altLang="zh-CN" sz="2400" b="1" dirty="0">
                <a:solidFill>
                  <a:srgbClr val="374154"/>
                </a:solidFill>
                <a:latin typeface="Gill Sans MT" panose="020B0502020104020203" pitchFamily="34" charset="0"/>
              </a:rPr>
              <a:t>TorchDynamo</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效果</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实现方案</a:t>
            </a:r>
            <a:endParaRPr lang="en-US" altLang="zh-CN" sz="2000" dirty="0">
              <a:solidFill>
                <a:srgbClr val="374154"/>
              </a:solidFill>
              <a:latin typeface="Gill Sans MT" panose="020B0502020104020203" pitchFamily="34" charset="0"/>
            </a:endParaRPr>
          </a:p>
        </p:txBody>
      </p:sp>
      <p:sp>
        <p:nvSpPr>
          <p:cNvPr id="4" name="内容占位符 2">
            <a:extLst>
              <a:ext uri="{FF2B5EF4-FFF2-40B4-BE49-F238E27FC236}">
                <a16:creationId xmlns:a16="http://schemas.microsoft.com/office/drawing/2014/main" id="{EB5A57D2-9EA1-C546-9D78-078AE5B22F40}"/>
              </a:ext>
            </a:extLst>
          </p:cNvPr>
          <p:cNvSpPr>
            <a:spLocks noGrp="1"/>
          </p:cNvSpPr>
          <p:nvPr/>
        </p:nvSpPr>
        <p:spPr>
          <a:xfrm>
            <a:off x="6098381" y="1500098"/>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en-US" altLang="zh-CN" sz="2400" b="1" dirty="0">
                <a:solidFill>
                  <a:srgbClr val="374154"/>
                </a:solidFill>
                <a:latin typeface="Gill Sans MT" panose="020B0502020104020203" pitchFamily="34" charset="0"/>
              </a:rPr>
              <a:t>AOTAutograd</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效果</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实现方案</a:t>
            </a:r>
            <a:endParaRPr lang="en-US" altLang="zh-CN" sz="1800" dirty="0">
              <a:solidFill>
                <a:srgbClr val="374154"/>
              </a:solidFill>
              <a:latin typeface="Gill Sans MT" panose="020B0502020104020203" pitchFamily="34" charset="0"/>
            </a:endParaRPr>
          </a:p>
          <a:p>
            <a:pPr marL="457200" indent="-457200">
              <a:buFont typeface="+mj-lt"/>
              <a:buAutoNum type="arabicPeriod" startAt="4"/>
            </a:pPr>
            <a:r>
              <a:rPr lang="en-US" altLang="zh-CN" sz="2400" b="1" dirty="0">
                <a:solidFill>
                  <a:srgbClr val="374154"/>
                </a:solidFill>
                <a:latin typeface="Gill Sans MT" panose="020B0502020104020203" pitchFamily="34" charset="0"/>
              </a:rPr>
              <a:t>TorchInductor</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使用解读</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深度剖析</a:t>
            </a:r>
            <a:endParaRPr lang="en-US" altLang="zh-CN" sz="18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zh-CN" altLang="en-US" dirty="0">
                <a:latin typeface="Futura Medium" panose="020B0602020204020303" pitchFamily="34" charset="-79"/>
                <a:cs typeface="Futura Medium" panose="020B0602020204020303" pitchFamily="34" charset="-79"/>
              </a:rPr>
              <a:t>未来版本</a:t>
            </a:r>
          </a:p>
        </p:txBody>
      </p:sp>
      <p:pic>
        <p:nvPicPr>
          <p:cNvPr id="7" name="图片 6">
            <a:extLst>
              <a:ext uri="{FF2B5EF4-FFF2-40B4-BE49-F238E27FC236}">
                <a16:creationId xmlns:a16="http://schemas.microsoft.com/office/drawing/2014/main" id="{876FE028-9F24-C04B-980E-3CB46D69A635}"/>
              </a:ext>
            </a:extLst>
          </p:cNvPr>
          <p:cNvPicPr>
            <a:picLocks noChangeAspect="1"/>
          </p:cNvPicPr>
          <p:nvPr/>
        </p:nvPicPr>
        <p:blipFill>
          <a:blip r:embed="rId2"/>
          <a:stretch>
            <a:fillRect/>
          </a:stretch>
        </p:blipFill>
        <p:spPr>
          <a:xfrm>
            <a:off x="616644" y="1844824"/>
            <a:ext cx="10963473" cy="3420229"/>
          </a:xfrm>
          <a:prstGeom prst="rect">
            <a:avLst/>
          </a:prstGeom>
        </p:spPr>
      </p:pic>
    </p:spTree>
    <p:extLst>
      <p:ext uri="{BB962C8B-B14F-4D97-AF65-F5344CB8AC3E}">
        <p14:creationId xmlns:p14="http://schemas.microsoft.com/office/powerpoint/2010/main" val="26060712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PyTorch</a:t>
            </a:r>
            <a:r>
              <a:rPr kumimoji="1" lang="zh-CN" altLang="en-US" dirty="0"/>
              <a:t>编译过程</a:t>
            </a:r>
            <a:endParaRPr kumimoji="1" lang="zh-CN" altLang="en-US" dirty="0">
              <a:latin typeface="Futura Medium" panose="020B0602020204020303" pitchFamily="34" charset="-79"/>
              <a:cs typeface="Futura Medium" panose="020B0602020204020303" pitchFamily="34" charset="-79"/>
            </a:endParaRPr>
          </a:p>
        </p:txBody>
      </p:sp>
      <p:pic>
        <p:nvPicPr>
          <p:cNvPr id="3" name="图片 2">
            <a:extLst>
              <a:ext uri="{FF2B5EF4-FFF2-40B4-BE49-F238E27FC236}">
                <a16:creationId xmlns:a16="http://schemas.microsoft.com/office/drawing/2014/main" id="{81DA1631-ED16-C448-A9C6-49532C62D8F7}"/>
              </a:ext>
            </a:extLst>
          </p:cNvPr>
          <p:cNvPicPr>
            <a:picLocks noChangeAspect="1"/>
          </p:cNvPicPr>
          <p:nvPr/>
        </p:nvPicPr>
        <p:blipFill>
          <a:blip r:embed="rId2"/>
          <a:stretch>
            <a:fillRect/>
          </a:stretch>
        </p:blipFill>
        <p:spPr>
          <a:xfrm>
            <a:off x="1207757" y="1252667"/>
            <a:ext cx="9795227" cy="4960403"/>
          </a:xfrm>
          <a:prstGeom prst="rect">
            <a:avLst/>
          </a:prstGeom>
        </p:spPr>
      </p:pic>
    </p:spTree>
    <p:extLst>
      <p:ext uri="{BB962C8B-B14F-4D97-AF65-F5344CB8AC3E}">
        <p14:creationId xmlns:p14="http://schemas.microsoft.com/office/powerpoint/2010/main" val="40043821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63A8176-E98B-E548-84D7-D4B1D3F1CD77}"/>
              </a:ext>
            </a:extLst>
          </p:cNvPr>
          <p:cNvSpPr>
            <a:spLocks noGrp="1"/>
          </p:cNvSpPr>
          <p:nvPr>
            <p:ph type="title"/>
          </p:nvPr>
        </p:nvSpPr>
        <p:spPr/>
        <p:txBody>
          <a:bodyPr/>
          <a:lstStyle/>
          <a:p>
            <a:r>
              <a:rPr lang="zh-CN" altLang="en-US" dirty="0"/>
              <a:t>模型泛化性测试</a:t>
            </a:r>
          </a:p>
        </p:txBody>
      </p:sp>
      <p:sp>
        <p:nvSpPr>
          <p:cNvPr id="6" name="内容占位符 5">
            <a:extLst>
              <a:ext uri="{FF2B5EF4-FFF2-40B4-BE49-F238E27FC236}">
                <a16:creationId xmlns:a16="http://schemas.microsoft.com/office/drawing/2014/main" id="{4C574F89-19CD-E448-A7BD-2C70059619E5}"/>
              </a:ext>
            </a:extLst>
          </p:cNvPr>
          <p:cNvSpPr>
            <a:spLocks noGrp="1"/>
          </p:cNvSpPr>
          <p:nvPr>
            <p:ph sz="half" idx="1"/>
          </p:nvPr>
        </p:nvSpPr>
        <p:spPr>
          <a:xfrm>
            <a:off x="623636" y="1412776"/>
            <a:ext cx="4610649" cy="4896544"/>
          </a:xfrm>
        </p:spPr>
        <p:txBody>
          <a:bodyPr anchor="ctr"/>
          <a:lstStyle/>
          <a:p>
            <a:pPr eaLnBrk="1" latinLnBrk="1" hangingPunct="1"/>
            <a:r>
              <a:rPr lang="en-US" altLang="zh-CN" b="1" dirty="0">
                <a:latin typeface="Gill Sans MT" panose="020B0502020104020203" pitchFamily="34" charset="0"/>
              </a:rPr>
              <a:t>46 models from </a:t>
            </a:r>
            <a:r>
              <a:rPr lang="en-US" altLang="zh-CN" b="1" dirty="0">
                <a:latin typeface="Gill Sans MT" panose="020B0502020104020203" pitchFamily="34" charset="0"/>
                <a:hlinkClick r:id="rId2"/>
              </a:rPr>
              <a:t>HuggingFace Transformers</a:t>
            </a:r>
            <a:r>
              <a:rPr lang="en-US" altLang="zh-CN" b="1" dirty="0">
                <a:latin typeface="Gill Sans MT" panose="020B0502020104020203" pitchFamily="34" charset="0"/>
              </a:rPr>
              <a:t>:</a:t>
            </a:r>
            <a:r>
              <a:rPr lang="en-US" altLang="zh-CN" dirty="0">
                <a:latin typeface="Gill Sans MT" panose="020B0502020104020203" pitchFamily="34" charset="0"/>
              </a:rPr>
              <a:t> It is most notable for its Transformers library built for natural language processing applications and its platform that allows users to share machine learning models and datasets. </a:t>
            </a:r>
            <a:endParaRPr lang="en-US" altLang="zh-CN" b="1" dirty="0">
              <a:latin typeface="Gill Sans MT" panose="020B0502020104020203" pitchFamily="34" charset="0"/>
            </a:endParaRPr>
          </a:p>
          <a:p>
            <a:pPr eaLnBrk="1" latinLnBrk="1" hangingPunct="1"/>
            <a:r>
              <a:rPr lang="en-US" altLang="zh-CN" b="1" dirty="0">
                <a:latin typeface="Gill Sans MT" panose="020B0502020104020203" pitchFamily="34" charset="0"/>
              </a:rPr>
              <a:t>61 models from </a:t>
            </a:r>
            <a:r>
              <a:rPr lang="en-US" altLang="zh-CN" b="1" dirty="0">
                <a:latin typeface="Gill Sans MT" panose="020B0502020104020203" pitchFamily="34" charset="0"/>
                <a:hlinkClick r:id="rId3"/>
              </a:rPr>
              <a:t>TIMM</a:t>
            </a:r>
            <a:r>
              <a:rPr lang="en-US" altLang="zh-CN" b="1" dirty="0">
                <a:latin typeface="Gill Sans MT" panose="020B0502020104020203" pitchFamily="34" charset="0"/>
              </a:rPr>
              <a:t>: </a:t>
            </a:r>
            <a:r>
              <a:rPr lang="en-US" altLang="zh-CN" dirty="0">
                <a:latin typeface="Gill Sans MT" panose="020B0502020104020203" pitchFamily="34" charset="0"/>
              </a:rPr>
              <a:t>a collection of state-of-the-art PyTorch image models by Ross Wightman.</a:t>
            </a:r>
          </a:p>
          <a:p>
            <a:pPr eaLnBrk="1" latinLnBrk="1" hangingPunct="1"/>
            <a:r>
              <a:rPr lang="en-US" altLang="zh-CN" b="1" dirty="0">
                <a:latin typeface="Gill Sans MT" panose="020B0502020104020203" pitchFamily="34" charset="0"/>
              </a:rPr>
              <a:t>56 models from </a:t>
            </a:r>
            <a:r>
              <a:rPr lang="en-US" altLang="zh-CN" b="1" dirty="0">
                <a:latin typeface="Gill Sans MT" panose="020B0502020104020203" pitchFamily="34" charset="0"/>
                <a:hlinkClick r:id="rId4"/>
              </a:rPr>
              <a:t>TorchBench</a:t>
            </a:r>
            <a:r>
              <a:rPr lang="en-US" altLang="zh-CN" b="1" dirty="0">
                <a:latin typeface="Gill Sans MT" panose="020B0502020104020203" pitchFamily="34" charset="0"/>
              </a:rPr>
              <a:t>: </a:t>
            </a:r>
            <a:r>
              <a:rPr lang="en-US" altLang="zh-CN" dirty="0">
                <a:latin typeface="Gill Sans MT" panose="020B0502020104020203" pitchFamily="34" charset="0"/>
              </a:rPr>
              <a:t>a curated set of popular code-bases from across </a:t>
            </a:r>
            <a:r>
              <a:rPr lang="en-US" altLang="zh-CN" dirty="0" err="1">
                <a:latin typeface="Gill Sans MT" panose="020B0502020104020203" pitchFamily="34" charset="0"/>
              </a:rPr>
              <a:t>github</a:t>
            </a:r>
            <a:r>
              <a:rPr lang="en-US" altLang="zh-CN" dirty="0">
                <a:latin typeface="Gill Sans MT" panose="020B0502020104020203" pitchFamily="34" charset="0"/>
              </a:rPr>
              <a:t>.</a:t>
            </a:r>
          </a:p>
        </p:txBody>
      </p:sp>
      <p:pic>
        <p:nvPicPr>
          <p:cNvPr id="7" name="图片 6">
            <a:extLst>
              <a:ext uri="{FF2B5EF4-FFF2-40B4-BE49-F238E27FC236}">
                <a16:creationId xmlns:a16="http://schemas.microsoft.com/office/drawing/2014/main" id="{85E22711-F1F2-AC46-9DEB-D67FE9C5104E}"/>
              </a:ext>
            </a:extLst>
          </p:cNvPr>
          <p:cNvPicPr>
            <a:picLocks noChangeAspect="1"/>
          </p:cNvPicPr>
          <p:nvPr/>
        </p:nvPicPr>
        <p:blipFill>
          <a:blip r:embed="rId5"/>
          <a:stretch>
            <a:fillRect/>
          </a:stretch>
        </p:blipFill>
        <p:spPr>
          <a:xfrm>
            <a:off x="5234285" y="1532174"/>
            <a:ext cx="6624737" cy="3793652"/>
          </a:xfrm>
          <a:prstGeom prst="rect">
            <a:avLst/>
          </a:prstGeom>
        </p:spPr>
      </p:pic>
    </p:spTree>
    <p:extLst>
      <p:ext uri="{BB962C8B-B14F-4D97-AF65-F5344CB8AC3E}">
        <p14:creationId xmlns:p14="http://schemas.microsoft.com/office/powerpoint/2010/main" val="2183347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CCE07D-E87E-9A4F-A2B5-63D5D8F85679}"/>
              </a:ext>
            </a:extLst>
          </p:cNvPr>
          <p:cNvSpPr>
            <a:spLocks noGrp="1"/>
          </p:cNvSpPr>
          <p:nvPr>
            <p:ph type="title"/>
          </p:nvPr>
        </p:nvSpPr>
        <p:spPr/>
        <p:txBody>
          <a:bodyPr/>
          <a:lstStyle/>
          <a:p>
            <a:r>
              <a:rPr lang="en-US" altLang="zh-CN" b="0" dirty="0">
                <a:latin typeface="Futura Medium" panose="020B0602020204020303" pitchFamily="34" charset="-79"/>
                <a:cs typeface="Futura Medium" panose="020B0602020204020303" pitchFamily="34" charset="-79"/>
              </a:rPr>
              <a:t>TorchDynamo: Acquiring Graphs reliably and fast</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4A2EB890-E515-834C-9E88-22C6A2A9566F}"/>
              </a:ext>
            </a:extLst>
          </p:cNvPr>
          <p:cNvSpPr>
            <a:spLocks noGrp="1"/>
          </p:cNvSpPr>
          <p:nvPr>
            <p:ph sz="half" idx="1"/>
          </p:nvPr>
        </p:nvSpPr>
        <p:spPr/>
        <p:txBody>
          <a:bodyPr/>
          <a:lstStyle/>
          <a:p>
            <a:r>
              <a:rPr lang="en-US" altLang="zh-CN" dirty="0">
                <a:latin typeface="Gill Sans MT" panose="020B0502020104020203" pitchFamily="34" charset="0"/>
              </a:rPr>
              <a:t>Earlier this year, we started working on TorchDynamo, an approach that uses a CPython feature introduced in </a:t>
            </a:r>
            <a:r>
              <a:rPr lang="en-US" altLang="zh-CN" dirty="0">
                <a:latin typeface="Gill Sans MT" panose="020B0502020104020203" pitchFamily="34" charset="0"/>
                <a:hlinkClick r:id="rId2"/>
              </a:rPr>
              <a:t>PEP-0523</a:t>
            </a:r>
            <a:r>
              <a:rPr lang="en-US" altLang="zh-CN" dirty="0">
                <a:latin typeface="Gill Sans MT" panose="020B0502020104020203" pitchFamily="34" charset="0"/>
              </a:rPr>
              <a:t> called the Frame Evaluation API. We took a data-driven approach to validate its effectiveness on Graph Capture. We used 7,000+ Github projects written in PyTorch as our validation set. While TorchScript and others struggled to even acquire the graph 50% of the time, often with a big overhead, TorchDynamo acquired the graph </a:t>
            </a:r>
            <a:r>
              <a:rPr lang="en-US" altLang="zh-CN" dirty="0">
                <a:latin typeface="Gill Sans MT" panose="020B0502020104020203" pitchFamily="34" charset="0"/>
                <a:hlinkClick r:id="rId3"/>
              </a:rPr>
              <a:t>99% of the time</a:t>
            </a:r>
            <a:r>
              <a:rPr lang="en-US" altLang="zh-CN" dirty="0">
                <a:latin typeface="Gill Sans MT" panose="020B0502020104020203" pitchFamily="34" charset="0"/>
              </a:rPr>
              <a:t>, correctly, safely and with negligible overhead – without needing any changes to the original code. This is when we knew that we finally broke through the barrier that we were struggling with for many years in terms of flexibility and speed.</a:t>
            </a:r>
          </a:p>
        </p:txBody>
      </p:sp>
    </p:spTree>
    <p:extLst>
      <p:ext uri="{BB962C8B-B14F-4D97-AF65-F5344CB8AC3E}">
        <p14:creationId xmlns:p14="http://schemas.microsoft.com/office/powerpoint/2010/main" val="2834650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8C2966-E8EB-3B45-9B20-9E7557A2F756}"/>
              </a:ext>
            </a:extLst>
          </p:cNvPr>
          <p:cNvSpPr>
            <a:spLocks noGrp="1"/>
          </p:cNvSpPr>
          <p:nvPr>
            <p:ph type="title"/>
          </p:nvPr>
        </p:nvSpPr>
        <p:spPr/>
        <p:txBody>
          <a:bodyPr/>
          <a:lstStyle/>
          <a:p>
            <a:r>
              <a:rPr lang="en-US" altLang="zh-CN" b="0" dirty="0">
                <a:latin typeface="Futura Medium" panose="020B0602020204020303" pitchFamily="34" charset="-79"/>
                <a:cs typeface="Futura Medium" panose="020B0602020204020303" pitchFamily="34" charset="-79"/>
              </a:rPr>
              <a:t>AOTAutograd: reusing Autograd for ahead-of-time graphs</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44C80FE3-1A3D-4F43-B73D-A5084544FAE1}"/>
              </a:ext>
            </a:extLst>
          </p:cNvPr>
          <p:cNvSpPr>
            <a:spLocks noGrp="1"/>
          </p:cNvSpPr>
          <p:nvPr>
            <p:ph sz="half" idx="1"/>
          </p:nvPr>
        </p:nvSpPr>
        <p:spPr>
          <a:xfrm>
            <a:off x="623635" y="1495552"/>
            <a:ext cx="10963473" cy="4525736"/>
          </a:xfrm>
        </p:spPr>
        <p:txBody>
          <a:bodyPr/>
          <a:lstStyle/>
          <a:p>
            <a:r>
              <a:rPr lang="en-US" altLang="zh-CN" dirty="0">
                <a:latin typeface="Gill Sans MT" panose="020B0502020104020203" pitchFamily="34" charset="0"/>
              </a:rPr>
              <a:t>For PyTorch 2.0, we knew that we wanted to accelerate training. Thus, it was critical that we not only captured user-level code, but also that we captured backpropagation. Moreover, we knew that we wanted to reuse the existing battle-tested PyTorch autograd system. AOTAutograd leverages PyTorch’s </a:t>
            </a:r>
            <a:r>
              <a:rPr lang="en-US" altLang="zh-CN" b="1" dirty="0">
                <a:latin typeface="Gill Sans MT" panose="020B0502020104020203" pitchFamily="34" charset="0"/>
              </a:rPr>
              <a:t>torch_dispatch</a:t>
            </a:r>
            <a:r>
              <a:rPr lang="en-US" altLang="zh-CN" dirty="0">
                <a:latin typeface="Gill Sans MT" panose="020B0502020104020203" pitchFamily="34" charset="0"/>
              </a:rPr>
              <a:t> extensibility mechanism to trace through our Autograd engine, allowing us to capture the backwards pass “ahead-of-time”. This allows us to accelerate both our forwards </a:t>
            </a:r>
            <a:r>
              <a:rPr lang="en-US" altLang="zh-CN" i="1" dirty="0">
                <a:latin typeface="Gill Sans MT" panose="020B0502020104020203" pitchFamily="34" charset="0"/>
              </a:rPr>
              <a:t>and</a:t>
            </a:r>
            <a:r>
              <a:rPr lang="en-US" altLang="zh-CN" dirty="0">
                <a:latin typeface="Gill Sans MT" panose="020B0502020104020203" pitchFamily="34" charset="0"/>
              </a:rPr>
              <a:t> backwards pass using TorchInductor.</a:t>
            </a:r>
          </a:p>
        </p:txBody>
      </p:sp>
    </p:spTree>
    <p:extLst>
      <p:ext uri="{BB962C8B-B14F-4D97-AF65-F5344CB8AC3E}">
        <p14:creationId xmlns:p14="http://schemas.microsoft.com/office/powerpoint/2010/main" val="1417798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F0A6B-82A5-DF49-80B8-E1025FA77852}"/>
              </a:ext>
            </a:extLst>
          </p:cNvPr>
          <p:cNvSpPr>
            <a:spLocks noGrp="1"/>
          </p:cNvSpPr>
          <p:nvPr>
            <p:ph type="title"/>
          </p:nvPr>
        </p:nvSpPr>
        <p:spPr/>
        <p:txBody>
          <a:bodyPr/>
          <a:lstStyle/>
          <a:p>
            <a:r>
              <a:rPr lang="en-US" altLang="zh-CN" b="0" dirty="0"/>
              <a:t>TorchInductor: fast codegen using a define-by-run IR</a:t>
            </a:r>
            <a:endParaRPr kumimoji="1" lang="zh-CN" altLang="en-US" dirty="0"/>
          </a:p>
        </p:txBody>
      </p:sp>
      <p:sp>
        <p:nvSpPr>
          <p:cNvPr id="3" name="内容占位符 2">
            <a:extLst>
              <a:ext uri="{FF2B5EF4-FFF2-40B4-BE49-F238E27FC236}">
                <a16:creationId xmlns:a16="http://schemas.microsoft.com/office/drawing/2014/main" id="{147D3CA1-530E-A844-BF21-39C0FC826C85}"/>
              </a:ext>
            </a:extLst>
          </p:cNvPr>
          <p:cNvSpPr>
            <a:spLocks noGrp="1"/>
          </p:cNvSpPr>
          <p:nvPr>
            <p:ph sz="half" idx="1"/>
          </p:nvPr>
        </p:nvSpPr>
        <p:spPr/>
        <p:txBody>
          <a:bodyPr/>
          <a:lstStyle/>
          <a:p>
            <a:r>
              <a:rPr lang="en-US" altLang="zh-CN" dirty="0">
                <a:latin typeface="Gill Sans MT" panose="020B0502020104020203" pitchFamily="34" charset="0"/>
              </a:rPr>
              <a:t>For a new compiler backend for PyTorch 2.0, we took inspiration from how our users were writing high performance custom kernels: increasingly using the </a:t>
            </a:r>
            <a:r>
              <a:rPr lang="en-US" altLang="zh-CN" dirty="0">
                <a:latin typeface="Gill Sans MT" panose="020B0502020104020203" pitchFamily="34" charset="0"/>
                <a:hlinkClick r:id="rId2"/>
              </a:rPr>
              <a:t>Triton</a:t>
            </a:r>
            <a:r>
              <a:rPr lang="en-US" altLang="zh-CN" dirty="0">
                <a:latin typeface="Gill Sans MT" panose="020B0502020104020203" pitchFamily="34" charset="0"/>
              </a:rPr>
              <a:t> language. We also wanted a compiler backend that used similar abstractions to PyTorch eager, and was general purpose enough to support the wide breadth of features in PyTorch. TorchInductor uses a pythonic define-by-run loop level IR to automatically map PyTorch models into generated Triton code on GPUs and C++/OpenMP on CPUs. TorchInductor’s core loop level IR contains only ~50 operators, and it is implemented in Python, making it easily hackable and extensible.</a:t>
            </a:r>
          </a:p>
        </p:txBody>
      </p:sp>
    </p:spTree>
    <p:extLst>
      <p:ext uri="{BB962C8B-B14F-4D97-AF65-F5344CB8AC3E}">
        <p14:creationId xmlns:p14="http://schemas.microsoft.com/office/powerpoint/2010/main" val="1505718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63F15-FDD4-124F-9D3D-EA0A37BD17ED}"/>
              </a:ext>
            </a:extLst>
          </p:cNvPr>
          <p:cNvSpPr>
            <a:spLocks noGrp="1"/>
          </p:cNvSpPr>
          <p:nvPr>
            <p:ph type="title"/>
          </p:nvPr>
        </p:nvSpPr>
        <p:spPr/>
        <p:txBody>
          <a:bodyPr/>
          <a:lstStyle/>
          <a:p>
            <a:r>
              <a:rPr lang="en-US" altLang="zh-CN" b="0" dirty="0">
                <a:latin typeface="Futura Medium" panose="020B0602020204020303" pitchFamily="34" charset="-79"/>
                <a:cs typeface="Futura Medium" panose="020B0602020204020303" pitchFamily="34" charset="-79"/>
              </a:rPr>
              <a:t>PrimTorch: Stable Primitive operators</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868E0507-CBC3-B842-A320-FEB4810F30B5}"/>
              </a:ext>
            </a:extLst>
          </p:cNvPr>
          <p:cNvSpPr>
            <a:spLocks noGrp="1"/>
          </p:cNvSpPr>
          <p:nvPr>
            <p:ph sz="half" idx="1"/>
          </p:nvPr>
        </p:nvSpPr>
        <p:spPr>
          <a:xfrm>
            <a:off x="623635" y="1495552"/>
            <a:ext cx="6266834" cy="4525736"/>
          </a:xfrm>
        </p:spPr>
        <p:txBody>
          <a:bodyPr/>
          <a:lstStyle/>
          <a:p>
            <a:pPr marL="0" indent="0">
              <a:buNone/>
            </a:pPr>
            <a:r>
              <a:rPr lang="en-US" altLang="zh-CN" dirty="0">
                <a:latin typeface="Gill Sans MT" panose="020B0502020104020203" pitchFamily="34" charset="0"/>
              </a:rPr>
              <a:t>Writing a backend for PyTorch is challenging. PyTorch has 1200+ operators, and 2000+ if you consider various overloads for each operator.</a:t>
            </a:r>
          </a:p>
          <a:p>
            <a:r>
              <a:rPr lang="en-US" altLang="zh-CN" sz="1800" dirty="0">
                <a:latin typeface="Gill Sans MT" panose="020B0502020104020203" pitchFamily="34" charset="0"/>
              </a:rPr>
              <a:t>Prim ops with about ~250 operators, which are fairly low-level. These are suited for compilers because they are low-level enough that you need to fuse them back together to get good performance.</a:t>
            </a:r>
          </a:p>
          <a:p>
            <a:r>
              <a:rPr lang="en-US" altLang="zh-CN" sz="1800" dirty="0">
                <a:latin typeface="Gill Sans MT" panose="020B0502020104020203" pitchFamily="34" charset="0"/>
              </a:rPr>
              <a:t>ATen ops with about ~750 canonical operators and suited for exporting as-is. These are suited for backends that already integrate at the ATen level or backends that won’t have compilation to recover performance from a lower-level operator set like Prim ops.</a:t>
            </a:r>
          </a:p>
        </p:txBody>
      </p:sp>
      <p:pic>
        <p:nvPicPr>
          <p:cNvPr id="5" name="图片 4">
            <a:extLst>
              <a:ext uri="{FF2B5EF4-FFF2-40B4-BE49-F238E27FC236}">
                <a16:creationId xmlns:a16="http://schemas.microsoft.com/office/drawing/2014/main" id="{BBFEA51F-A249-3549-AFBF-658EF7B5FAD5}"/>
              </a:ext>
            </a:extLst>
          </p:cNvPr>
          <p:cNvPicPr>
            <a:picLocks noChangeAspect="1"/>
          </p:cNvPicPr>
          <p:nvPr/>
        </p:nvPicPr>
        <p:blipFill>
          <a:blip r:embed="rId2"/>
          <a:stretch>
            <a:fillRect/>
          </a:stretch>
        </p:blipFill>
        <p:spPr>
          <a:xfrm>
            <a:off x="7322517" y="1002982"/>
            <a:ext cx="4143051" cy="5175812"/>
          </a:xfrm>
          <a:prstGeom prst="rect">
            <a:avLst/>
          </a:prstGeom>
        </p:spPr>
      </p:pic>
    </p:spTree>
    <p:extLst>
      <p:ext uri="{BB962C8B-B14F-4D97-AF65-F5344CB8AC3E}">
        <p14:creationId xmlns:p14="http://schemas.microsoft.com/office/powerpoint/2010/main" val="53101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30875</TotalTime>
  <Words>806</Words>
  <Application>Microsoft Macintosh PowerPoint</Application>
  <PresentationFormat>自定义</PresentationFormat>
  <Paragraphs>45</Paragraphs>
  <Slides>14</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14</vt:i4>
      </vt:variant>
    </vt:vector>
  </HeadingPairs>
  <TitlesOfParts>
    <vt:vector size="33" baseType="lpstr">
      <vt:lpstr>黑体</vt:lpstr>
      <vt:lpstr>华文细黑</vt:lpstr>
      <vt:lpstr>微软雅黑</vt:lpstr>
      <vt:lpstr>微软雅黑</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AI编译器-系列之PyTorch</vt:lpstr>
      <vt:lpstr>PowerPoint 演示文稿</vt:lpstr>
      <vt:lpstr>未来版本</vt:lpstr>
      <vt:lpstr>PyTorch编译过程</vt:lpstr>
      <vt:lpstr>模型泛化性测试</vt:lpstr>
      <vt:lpstr>TorchDynamo: Acquiring Graphs reliably and fast</vt:lpstr>
      <vt:lpstr>AOTAutograd: reusing Autograd for ahead-of-time graphs</vt:lpstr>
      <vt:lpstr>TorchInductor: fast codegen using a define-by-run IR</vt:lpstr>
      <vt:lpstr>PrimTorch: Stable Primitive operators</vt:lpstr>
      <vt:lpstr>动态Shape性能</vt:lpstr>
      <vt:lpstr>分布式支持 DDP FSDP</vt:lpstr>
      <vt:lpstr>启发和思考</vt:lpstr>
      <vt:lpstr>启发和思考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4909</cp:revision>
  <dcterms:created xsi:type="dcterms:W3CDTF">2015-01-14T10:38:57Z</dcterms:created>
  <dcterms:modified xsi:type="dcterms:W3CDTF">2022-12-06T16:40:08Z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